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9" r:id="rId10"/>
    <p:sldId id="264" r:id="rId11"/>
    <p:sldId id="271" r:id="rId12"/>
    <p:sldId id="268" r:id="rId13"/>
    <p:sldId id="280" r:id="rId14"/>
    <p:sldId id="272" r:id="rId15"/>
    <p:sldId id="273" r:id="rId16"/>
    <p:sldId id="275" r:id="rId17"/>
    <p:sldId id="267" r:id="rId18"/>
    <p:sldId id="274" r:id="rId19"/>
    <p:sldId id="270" r:id="rId20"/>
    <p:sldId id="265" r:id="rId21"/>
    <p:sldId id="282" r:id="rId22"/>
    <p:sldId id="281" r:id="rId23"/>
    <p:sldId id="278" r:id="rId24"/>
    <p:sldId id="279" r:id="rId25"/>
    <p:sldId id="26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90" d="100"/>
          <a:sy n="90" d="100"/>
        </p:scale>
        <p:origin x="6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02CC1-C219-402D-AAB8-72EDDC55A280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791D6-86AE-4285-A02F-2C3FB7D68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774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goal:share</a:t>
            </a:r>
            <a:r>
              <a:rPr lang="en-US" dirty="0"/>
              <a:t> what we’ve done and invite your school to participate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791D6-86AE-4285-A02F-2C3FB7D68CB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95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is this important? Some kids </a:t>
            </a:r>
            <a:r>
              <a:rPr lang="en-US" dirty="0" err="1"/>
              <a:t>carring</a:t>
            </a:r>
            <a:r>
              <a:rPr lang="en-US" dirty="0"/>
              <a:t> 1/3 of their </a:t>
            </a:r>
            <a:r>
              <a:rPr lang="en-US" dirty="0" err="1"/>
              <a:t>wt</a:t>
            </a:r>
            <a:r>
              <a:rPr lang="en-US" dirty="0"/>
              <a:t> (45 pounds for me) Growing Bodies not designed. Impacts on posture- out of alignment. Most disparity in middle school kids (size vs expected loads to carry)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791D6-86AE-4285-A02F-2C3FB7D68CB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420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National BPA Day (AOTA)- Kids have fun! platform for </a:t>
            </a:r>
            <a:r>
              <a:rPr lang="en-US" dirty="0" err="1"/>
              <a:t>edu</a:t>
            </a:r>
            <a:r>
              <a:rPr lang="en-US" dirty="0"/>
              <a:t> and gathering data, relevant sample size, 16.1 </a:t>
            </a:r>
            <a:r>
              <a:rPr lang="en-US" dirty="0" err="1"/>
              <a:t>lbs</a:t>
            </a:r>
            <a:r>
              <a:rPr lang="en-US" dirty="0"/>
              <a:t> </a:t>
            </a:r>
            <a:r>
              <a:rPr lang="en-US" dirty="0" err="1"/>
              <a:t>avg</a:t>
            </a:r>
            <a:r>
              <a:rPr lang="en-US" dirty="0"/>
              <a:t> in 2015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791D6-86AE-4285-A02F-2C3FB7D68C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19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Cultivating relationship, district would like more faces at the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791D6-86AE-4285-A02F-2C3FB7D68CB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352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a visual slide of how much has been done, will highlight one or two  of these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791D6-86AE-4285-A02F-2C3FB7D68CB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000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silver bullet solution/ talk to parents, principal, Each school is unique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791D6-86AE-4285-A02F-2C3FB7D68CB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791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RSVP and encourage to join, email if you can’t make it but would like more info</a:t>
            </a:r>
            <a:r>
              <a:rPr lang="en-US"/>
              <a:t>/materials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791D6-86AE-4285-A02F-2C3FB7D68CB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445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964F238-6CBA-45A2-95E4-3436AEA361BF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1A8BFFB-719C-4995-B82F-73976584B0B1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263388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F238-6CBA-45A2-95E4-3436AEA361BF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BFFB-719C-4995-B82F-73976584B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80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F238-6CBA-45A2-95E4-3436AEA361BF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BFFB-719C-4995-B82F-73976584B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5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F238-6CBA-45A2-95E4-3436AEA361BF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BFFB-719C-4995-B82F-73976584B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51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64F238-6CBA-45A2-95E4-3436AEA361BF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A8BFFB-719C-4995-B82F-73976584B0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81906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F238-6CBA-45A2-95E4-3436AEA361BF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BFFB-719C-4995-B82F-73976584B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49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F238-6CBA-45A2-95E4-3436AEA361BF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BFFB-719C-4995-B82F-73976584B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006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F238-6CBA-45A2-95E4-3436AEA361BF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BFFB-719C-4995-B82F-73976584B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0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F238-6CBA-45A2-95E4-3436AEA361BF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BFFB-719C-4995-B82F-73976584B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49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64F238-6CBA-45A2-95E4-3436AEA361BF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A8BFFB-719C-4995-B82F-73976584B0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7214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64F238-6CBA-45A2-95E4-3436AEA361BF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A8BFFB-719C-4995-B82F-73976584B0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009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964F238-6CBA-45A2-95E4-3436AEA361BF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21A8BFFB-719C-4995-B82F-73976584B0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97972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kirklandmiddleptsa.org/Page/Pta/Backpac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Backpack Awareness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Collaboration between the PTSA &amp; LWSD</a:t>
            </a:r>
          </a:p>
        </p:txBody>
      </p:sp>
      <p:pic>
        <p:nvPicPr>
          <p:cNvPr id="4" name="Picture 3" descr="::::::Desktop:KMS-Packpack-Proper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7339" y="1788454"/>
            <a:ext cx="1642369" cy="270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2448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of Event: What Happens?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Timing</a:t>
            </a:r>
          </a:p>
          <a:p>
            <a:r>
              <a:rPr lang="en-US" dirty="0"/>
              <a:t>Location/Event Layout </a:t>
            </a:r>
          </a:p>
          <a:p>
            <a:r>
              <a:rPr lang="en-US" dirty="0"/>
              <a:t>Volunteers</a:t>
            </a:r>
          </a:p>
          <a:p>
            <a:r>
              <a:rPr lang="en-US" dirty="0"/>
              <a:t>Weighing Stations</a:t>
            </a:r>
          </a:p>
          <a:p>
            <a:r>
              <a:rPr lang="en-US" dirty="0"/>
              <a:t>Data Collection</a:t>
            </a:r>
          </a:p>
          <a:p>
            <a:r>
              <a:rPr lang="en-US" dirty="0"/>
              <a:t>Community Partnerships </a:t>
            </a:r>
          </a:p>
          <a:p>
            <a:r>
              <a:rPr lang="en-US" dirty="0"/>
              <a:t>Extra Credit-raffles/prizes/lunchtime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748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Layout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2758" y="1350405"/>
            <a:ext cx="6793107" cy="524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2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 Stations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585" y="1625599"/>
            <a:ext cx="6923519" cy="4599099"/>
          </a:xfrm>
        </p:spPr>
      </p:pic>
    </p:spTree>
    <p:extLst>
      <p:ext uri="{BB962C8B-B14F-4D97-AF65-F5344CB8AC3E}">
        <p14:creationId xmlns:p14="http://schemas.microsoft.com/office/powerpoint/2010/main" val="2702313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465" y="0"/>
            <a:ext cx="4563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77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Data: For You &amp; Your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enough copies at each station</a:t>
            </a:r>
          </a:p>
          <a:p>
            <a:r>
              <a:rPr lang="en-US" dirty="0"/>
              <a:t>Remember to NEVER weigh kids.  Just their backpacks.</a:t>
            </a:r>
          </a:p>
          <a:p>
            <a:r>
              <a:rPr lang="en-US" dirty="0"/>
              <a:t>Data Collection Tool: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659" y="3622856"/>
            <a:ext cx="7297544" cy="28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85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371600" y="286604"/>
            <a:ext cx="9601200" cy="75252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Student Handout</a:t>
            </a: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71601" y="996747"/>
            <a:ext cx="4384766" cy="539534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13" y="977714"/>
            <a:ext cx="3985147" cy="5490840"/>
          </a:xfrm>
        </p:spPr>
      </p:pic>
    </p:spTree>
    <p:extLst>
      <p:ext uri="{BB962C8B-B14F-4D97-AF65-F5344CB8AC3E}">
        <p14:creationId xmlns:p14="http://schemas.microsoft.com/office/powerpoint/2010/main" val="808824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370" y="685800"/>
            <a:ext cx="9579429" cy="864326"/>
          </a:xfrm>
        </p:spPr>
        <p:txBody>
          <a:bodyPr>
            <a:normAutofit fontScale="90000"/>
          </a:bodyPr>
          <a:lstStyle/>
          <a:p>
            <a:r>
              <a:rPr lang="en-US" dirty="0"/>
              <a:t>Extra Volunteers at the BMI Graph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568332"/>
              </p:ext>
            </p:extLst>
          </p:nvPr>
        </p:nvGraphicFramePr>
        <p:xfrm>
          <a:off x="1210491" y="1698170"/>
          <a:ext cx="9398411" cy="4172088"/>
        </p:xfrm>
        <a:graphic>
          <a:graphicData uri="http://schemas.openxmlformats.org/drawingml/2006/table">
            <a:tbl>
              <a:tblPr/>
              <a:tblGrid>
                <a:gridCol w="389717">
                  <a:extLst>
                    <a:ext uri="{9D8B030D-6E8A-4147-A177-3AD203B41FA5}">
                      <a16:colId xmlns="" xmlns:a16="http://schemas.microsoft.com/office/drawing/2014/main" val="355826693"/>
                    </a:ext>
                  </a:extLst>
                </a:gridCol>
                <a:gridCol w="342951">
                  <a:extLst>
                    <a:ext uri="{9D8B030D-6E8A-4147-A177-3AD203B41FA5}">
                      <a16:colId xmlns="" xmlns:a16="http://schemas.microsoft.com/office/drawing/2014/main" val="76217365"/>
                    </a:ext>
                  </a:extLst>
                </a:gridCol>
                <a:gridCol w="389717">
                  <a:extLst>
                    <a:ext uri="{9D8B030D-6E8A-4147-A177-3AD203B41FA5}">
                      <a16:colId xmlns="" xmlns:a16="http://schemas.microsoft.com/office/drawing/2014/main" val="3116881298"/>
                    </a:ext>
                  </a:extLst>
                </a:gridCol>
                <a:gridCol w="156666">
                  <a:extLst>
                    <a:ext uri="{9D8B030D-6E8A-4147-A177-3AD203B41FA5}">
                      <a16:colId xmlns="" xmlns:a16="http://schemas.microsoft.com/office/drawing/2014/main" val="1571953822"/>
                    </a:ext>
                  </a:extLst>
                </a:gridCol>
                <a:gridCol w="156666">
                  <a:extLst>
                    <a:ext uri="{9D8B030D-6E8A-4147-A177-3AD203B41FA5}">
                      <a16:colId xmlns="" xmlns:a16="http://schemas.microsoft.com/office/drawing/2014/main" val="3024723420"/>
                    </a:ext>
                  </a:extLst>
                </a:gridCol>
                <a:gridCol w="156666">
                  <a:extLst>
                    <a:ext uri="{9D8B030D-6E8A-4147-A177-3AD203B41FA5}">
                      <a16:colId xmlns="" xmlns:a16="http://schemas.microsoft.com/office/drawing/2014/main" val="2889578413"/>
                    </a:ext>
                  </a:extLst>
                </a:gridCol>
                <a:gridCol w="156666">
                  <a:extLst>
                    <a:ext uri="{9D8B030D-6E8A-4147-A177-3AD203B41FA5}">
                      <a16:colId xmlns="" xmlns:a16="http://schemas.microsoft.com/office/drawing/2014/main" val="1941851253"/>
                    </a:ext>
                  </a:extLst>
                </a:gridCol>
                <a:gridCol w="156666">
                  <a:extLst>
                    <a:ext uri="{9D8B030D-6E8A-4147-A177-3AD203B41FA5}">
                      <a16:colId xmlns="" xmlns:a16="http://schemas.microsoft.com/office/drawing/2014/main" val="66460590"/>
                    </a:ext>
                  </a:extLst>
                </a:gridCol>
                <a:gridCol w="156666">
                  <a:extLst>
                    <a:ext uri="{9D8B030D-6E8A-4147-A177-3AD203B41FA5}">
                      <a16:colId xmlns="" xmlns:a16="http://schemas.microsoft.com/office/drawing/2014/main" val="4189247756"/>
                    </a:ext>
                  </a:extLst>
                </a:gridCol>
                <a:gridCol w="389717">
                  <a:extLst>
                    <a:ext uri="{9D8B030D-6E8A-4147-A177-3AD203B41FA5}">
                      <a16:colId xmlns="" xmlns:a16="http://schemas.microsoft.com/office/drawing/2014/main" val="1576442656"/>
                    </a:ext>
                  </a:extLst>
                </a:gridCol>
                <a:gridCol w="389717">
                  <a:extLst>
                    <a:ext uri="{9D8B030D-6E8A-4147-A177-3AD203B41FA5}">
                      <a16:colId xmlns="" xmlns:a16="http://schemas.microsoft.com/office/drawing/2014/main" val="3378619439"/>
                    </a:ext>
                  </a:extLst>
                </a:gridCol>
                <a:gridCol w="389717">
                  <a:extLst>
                    <a:ext uri="{9D8B030D-6E8A-4147-A177-3AD203B41FA5}">
                      <a16:colId xmlns="" xmlns:a16="http://schemas.microsoft.com/office/drawing/2014/main" val="686292369"/>
                    </a:ext>
                  </a:extLst>
                </a:gridCol>
                <a:gridCol w="389717">
                  <a:extLst>
                    <a:ext uri="{9D8B030D-6E8A-4147-A177-3AD203B41FA5}">
                      <a16:colId xmlns="" xmlns:a16="http://schemas.microsoft.com/office/drawing/2014/main" val="1044009105"/>
                    </a:ext>
                  </a:extLst>
                </a:gridCol>
                <a:gridCol w="389717">
                  <a:extLst>
                    <a:ext uri="{9D8B030D-6E8A-4147-A177-3AD203B41FA5}">
                      <a16:colId xmlns="" xmlns:a16="http://schemas.microsoft.com/office/drawing/2014/main" val="1562836909"/>
                    </a:ext>
                  </a:extLst>
                </a:gridCol>
                <a:gridCol w="389717">
                  <a:extLst>
                    <a:ext uri="{9D8B030D-6E8A-4147-A177-3AD203B41FA5}">
                      <a16:colId xmlns="" xmlns:a16="http://schemas.microsoft.com/office/drawing/2014/main" val="4072106910"/>
                    </a:ext>
                  </a:extLst>
                </a:gridCol>
                <a:gridCol w="389717">
                  <a:extLst>
                    <a:ext uri="{9D8B030D-6E8A-4147-A177-3AD203B41FA5}">
                      <a16:colId xmlns="" xmlns:a16="http://schemas.microsoft.com/office/drawing/2014/main" val="59996634"/>
                    </a:ext>
                  </a:extLst>
                </a:gridCol>
                <a:gridCol w="156666">
                  <a:extLst>
                    <a:ext uri="{9D8B030D-6E8A-4147-A177-3AD203B41FA5}">
                      <a16:colId xmlns="" xmlns:a16="http://schemas.microsoft.com/office/drawing/2014/main" val="2012348621"/>
                    </a:ext>
                  </a:extLst>
                </a:gridCol>
                <a:gridCol w="156666">
                  <a:extLst>
                    <a:ext uri="{9D8B030D-6E8A-4147-A177-3AD203B41FA5}">
                      <a16:colId xmlns="" xmlns:a16="http://schemas.microsoft.com/office/drawing/2014/main" val="3908646442"/>
                    </a:ext>
                  </a:extLst>
                </a:gridCol>
                <a:gridCol w="156666">
                  <a:extLst>
                    <a:ext uri="{9D8B030D-6E8A-4147-A177-3AD203B41FA5}">
                      <a16:colId xmlns="" xmlns:a16="http://schemas.microsoft.com/office/drawing/2014/main" val="4193621876"/>
                    </a:ext>
                  </a:extLst>
                </a:gridCol>
                <a:gridCol w="156666">
                  <a:extLst>
                    <a:ext uri="{9D8B030D-6E8A-4147-A177-3AD203B41FA5}">
                      <a16:colId xmlns="" xmlns:a16="http://schemas.microsoft.com/office/drawing/2014/main" val="1675038342"/>
                    </a:ext>
                  </a:extLst>
                </a:gridCol>
                <a:gridCol w="156666">
                  <a:extLst>
                    <a:ext uri="{9D8B030D-6E8A-4147-A177-3AD203B41FA5}">
                      <a16:colId xmlns="" xmlns:a16="http://schemas.microsoft.com/office/drawing/2014/main" val="1464985446"/>
                    </a:ext>
                  </a:extLst>
                </a:gridCol>
                <a:gridCol w="156666">
                  <a:extLst>
                    <a:ext uri="{9D8B030D-6E8A-4147-A177-3AD203B41FA5}">
                      <a16:colId xmlns="" xmlns:a16="http://schemas.microsoft.com/office/drawing/2014/main" val="2785635725"/>
                    </a:ext>
                  </a:extLst>
                </a:gridCol>
                <a:gridCol w="389717">
                  <a:extLst>
                    <a:ext uri="{9D8B030D-6E8A-4147-A177-3AD203B41FA5}">
                      <a16:colId xmlns="" xmlns:a16="http://schemas.microsoft.com/office/drawing/2014/main" val="1392014975"/>
                    </a:ext>
                  </a:extLst>
                </a:gridCol>
                <a:gridCol w="389717">
                  <a:extLst>
                    <a:ext uri="{9D8B030D-6E8A-4147-A177-3AD203B41FA5}">
                      <a16:colId xmlns="" xmlns:a16="http://schemas.microsoft.com/office/drawing/2014/main" val="1576262617"/>
                    </a:ext>
                  </a:extLst>
                </a:gridCol>
                <a:gridCol w="389717">
                  <a:extLst>
                    <a:ext uri="{9D8B030D-6E8A-4147-A177-3AD203B41FA5}">
                      <a16:colId xmlns="" xmlns:a16="http://schemas.microsoft.com/office/drawing/2014/main" val="1609669044"/>
                    </a:ext>
                  </a:extLst>
                </a:gridCol>
                <a:gridCol w="389717">
                  <a:extLst>
                    <a:ext uri="{9D8B030D-6E8A-4147-A177-3AD203B41FA5}">
                      <a16:colId xmlns="" xmlns:a16="http://schemas.microsoft.com/office/drawing/2014/main" val="3280021699"/>
                    </a:ext>
                  </a:extLst>
                </a:gridCol>
                <a:gridCol w="389717">
                  <a:extLst>
                    <a:ext uri="{9D8B030D-6E8A-4147-A177-3AD203B41FA5}">
                      <a16:colId xmlns="" xmlns:a16="http://schemas.microsoft.com/office/drawing/2014/main" val="1509226009"/>
                    </a:ext>
                  </a:extLst>
                </a:gridCol>
                <a:gridCol w="389717">
                  <a:extLst>
                    <a:ext uri="{9D8B030D-6E8A-4147-A177-3AD203B41FA5}">
                      <a16:colId xmlns="" xmlns:a16="http://schemas.microsoft.com/office/drawing/2014/main" val="4220715829"/>
                    </a:ext>
                  </a:extLst>
                </a:gridCol>
                <a:gridCol w="156666">
                  <a:extLst>
                    <a:ext uri="{9D8B030D-6E8A-4147-A177-3AD203B41FA5}">
                      <a16:colId xmlns="" xmlns:a16="http://schemas.microsoft.com/office/drawing/2014/main" val="3267920572"/>
                    </a:ext>
                  </a:extLst>
                </a:gridCol>
                <a:gridCol w="156666">
                  <a:extLst>
                    <a:ext uri="{9D8B030D-6E8A-4147-A177-3AD203B41FA5}">
                      <a16:colId xmlns="" xmlns:a16="http://schemas.microsoft.com/office/drawing/2014/main" val="1009212907"/>
                    </a:ext>
                  </a:extLst>
                </a:gridCol>
                <a:gridCol w="156666">
                  <a:extLst>
                    <a:ext uri="{9D8B030D-6E8A-4147-A177-3AD203B41FA5}">
                      <a16:colId xmlns="" xmlns:a16="http://schemas.microsoft.com/office/drawing/2014/main" val="1188082486"/>
                    </a:ext>
                  </a:extLst>
                </a:gridCol>
                <a:gridCol w="156666">
                  <a:extLst>
                    <a:ext uri="{9D8B030D-6E8A-4147-A177-3AD203B41FA5}">
                      <a16:colId xmlns="" xmlns:a16="http://schemas.microsoft.com/office/drawing/2014/main" val="4060546330"/>
                    </a:ext>
                  </a:extLst>
                </a:gridCol>
                <a:gridCol w="156666">
                  <a:extLst>
                    <a:ext uri="{9D8B030D-6E8A-4147-A177-3AD203B41FA5}">
                      <a16:colId xmlns="" xmlns:a16="http://schemas.microsoft.com/office/drawing/2014/main" val="2944383000"/>
                    </a:ext>
                  </a:extLst>
                </a:gridCol>
                <a:gridCol w="156666">
                  <a:extLst>
                    <a:ext uri="{9D8B030D-6E8A-4147-A177-3AD203B41FA5}">
                      <a16:colId xmlns="" xmlns:a16="http://schemas.microsoft.com/office/drawing/2014/main" val="2291676241"/>
                    </a:ext>
                  </a:extLst>
                </a:gridCol>
                <a:gridCol w="389717">
                  <a:extLst>
                    <a:ext uri="{9D8B030D-6E8A-4147-A177-3AD203B41FA5}">
                      <a16:colId xmlns="" xmlns:a16="http://schemas.microsoft.com/office/drawing/2014/main" val="684652509"/>
                    </a:ext>
                  </a:extLst>
                </a:gridCol>
              </a:tblGrid>
              <a:tr h="306113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BACKPACK % OF BODY WEIGHT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BACKPACK % OF BODY WEIGHT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BACKPACK % OF BODY WEIGHT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21459464"/>
                  </a:ext>
                </a:extLst>
              </a:tr>
              <a:tr h="11253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66.7%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61.5%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57.1%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53.3%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47.1%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44.4%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42.1%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38.1%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36.4%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34.8%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33.3%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32.0%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30.8%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29.6%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28.6%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27.6%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26.7%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25.8%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25.0%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24.2%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23.5%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22.9%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22.2%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21.6%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21.1%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20.5%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19.5%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19.0%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18.6%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18.2%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95629420"/>
                  </a:ext>
                </a:extLst>
              </a:tr>
              <a:tr h="11253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65.0%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55.7%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52.0%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48.8%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45.9%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43.3%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41.1%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39.0%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37.1%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35.5%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33.9%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32.5%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31.2%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28.9%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27.9%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26.9%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26.0%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25.2%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24.4%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23.6%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22.9%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22.3%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21.7%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21.1%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20.5%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19.5%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19.0%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18.6%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18.1%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50336727"/>
                  </a:ext>
                </a:extLst>
              </a:tr>
              <a:tr h="11253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63.3%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58.5%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54.3%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50.7%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47.5%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44.7%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42.2%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38.0%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36.2%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34.5%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33.0%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31.7%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30.4%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29.2%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28.1%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27.1%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26.2%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25.3%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24.5%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23.8%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23.0%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22.4%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21.7%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21.1%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20.5%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19.5%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19.0%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18.5%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18.1%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13984878"/>
                  </a:ext>
                </a:extLst>
              </a:tr>
              <a:tr h="11253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61.7%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56.9%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52.9%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49.3%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46.3%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43.5%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41.1%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38.9%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37.0%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35.2%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33.6%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32.2%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30.8%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29.6%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28.5%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27.4%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26.4%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25.5%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24.7%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23.9%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23.1%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22.4%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21.8%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21.1%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20.6%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19.5%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19.0%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18.5%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18.0%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65766465"/>
                  </a:ext>
                </a:extLst>
              </a:tr>
              <a:tr h="11253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55.4%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51.4%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48.0%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45.0%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42.4%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37.9%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36.0%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34.3%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32.7%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31.3%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28.8%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27.7%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26.7%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25.7%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24.8%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24.0%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23.2%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22.5%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21.8%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21.2%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20.6%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19.5%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18.9%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18.5%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18.0%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33725986"/>
                  </a:ext>
                </a:extLst>
              </a:tr>
              <a:tr h="11253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58.3%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53.8%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46.7%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43.8%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41.2%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38.9%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36.8%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35.0%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33.3%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31.8%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30.4%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29.2%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28.0%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26.9%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25.9%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25.0%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24.1%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23.3%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22.6%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21.9%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21.2%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20.6%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19.4%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18.9%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18.4%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15.9%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15.6%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82591008"/>
                  </a:ext>
                </a:extLst>
              </a:tr>
              <a:tr h="11253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56.7%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52.3%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48.6%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45.3%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42.5%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37.8%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35.8%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34.0%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32.4%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30.9%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29.6%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28.3%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27.2%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26.2%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25.2%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24.3%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23.4%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22.7%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21.9%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21.3%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20.6%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19.4%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18.9%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18.4%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15.8%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15.5%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15.1%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20026533"/>
                  </a:ext>
                </a:extLst>
              </a:tr>
              <a:tr h="11253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55.0%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50.8%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47.1%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44.0%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41.3%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38.8%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36.7%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34.7%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33.0%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31.4%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28.7%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27.5%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26.4%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25.4%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24.4%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23.6%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22.8%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22.0%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21.3%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20.6%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19.4%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18.9%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18.3%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15.7%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15.3%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15.0%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14.7%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3942221"/>
                  </a:ext>
                </a:extLst>
              </a:tr>
              <a:tr h="11253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53.3%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49.2%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45.7%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42.7%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37.6%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35.6%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33.7%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32.0%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30.5%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29.1%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27.8%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26.7%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25.6%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24.6%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23.7%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22.9%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22.1%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21.3%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20.6%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19.4%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18.8%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18.3%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15.6%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15.2%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14.9%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14.5%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14.2%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1213290"/>
                  </a:ext>
                </a:extLst>
              </a:tr>
              <a:tr h="11253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51.7%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47.7%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44.3%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41.3%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38.8%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36.5%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34.4%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32.6%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31.0%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29.5%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28.2%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27.0%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25.8%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24.8%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23.8%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23.0%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22.1%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21.4%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20.7%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19.4%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18.8%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18.2%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15.9%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15.5%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15.1%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14.8%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14.4%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14.1%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13.8%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0490466"/>
                  </a:ext>
                </a:extLst>
              </a:tr>
              <a:tr h="11253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46.2%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42.9%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37.5%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35.3%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33.3%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31.6%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28.6%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27.3%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26.1%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25.0%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24.0%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23.1%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22.2%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21.4%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20.7%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19.4%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18.8%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18.2%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15.8%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15.4%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15.0%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14.6%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14.3%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14.0%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13.6%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13.3%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68945754"/>
                  </a:ext>
                </a:extLst>
              </a:tr>
              <a:tr h="11253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48.3%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44.6%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41.4%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38.7%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36.3%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34.1%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32.2%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30.5%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29.0%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27.6%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26.4%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25.2%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24.2%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23.2%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22.3%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21.5%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20.7%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19.3%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18.7%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18.1%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15.7%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15.3%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14.9%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14.5%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14.1%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13.8%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13.5%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13.2%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12.9%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17365669"/>
                  </a:ext>
                </a:extLst>
              </a:tr>
              <a:tr h="11253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46.7%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43.1%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37.3%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35.0%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32.9%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31.1%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29.5%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28.0%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26.7%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25.5%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24.3%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23.3%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22.4%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21.5%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20.7%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19.3%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18.7%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18.1%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15.6%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15.1%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14.7%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14.4%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14.0%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13.7%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13.3%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13.0%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12.7%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12.4%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03968629"/>
                  </a:ext>
                </a:extLst>
              </a:tr>
              <a:tr h="11253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45.0%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41.5%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38.6%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36.0%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33.8%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31.8%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28.4%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27.0%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25.7%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24.5%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23.5%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22.5%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21.6%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20.8%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19.3%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18.6%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18.0%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15.9%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15.4%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15.0%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14.6%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14.2%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13.8%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13.5%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13.2%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12.9%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12.6%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12.3%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12.0%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6501125"/>
                  </a:ext>
                </a:extLst>
              </a:tr>
              <a:tr h="11253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43.3%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37.1%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34.7%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32.5%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30.6%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28.9%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27.4%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26.0%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24.8%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23.6%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22.6%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21.7%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20.8%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19.3%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18.6%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15.8%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15.3%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14.9%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14.4%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14.1%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13.7%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13.3%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13.0%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12.7%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12.4%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12.1%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6181168"/>
                  </a:ext>
                </a:extLst>
              </a:tr>
              <a:tr h="11253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41.7%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38.5%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35.7%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33.3%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31.3%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29.4%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27.8%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26.3%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25.0%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23.8%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22.7%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21.7%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20.8%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19.2%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18.5%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15.6%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15.2%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14.7%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14.3%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13.9%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13.5%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13.2%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12.8%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12.5%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12.2%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3447218"/>
                  </a:ext>
                </a:extLst>
              </a:tr>
              <a:tr h="11253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36.9%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34.3%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32.0%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28.2%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26.7%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25.3%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24.0%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22.9%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21.8%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20.9%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19.2%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18.5%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15.5%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15.0%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14.5%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14.1%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13.7%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13.3%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13.0%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12.6%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12.3%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12.0%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27661712"/>
                  </a:ext>
                </a:extLst>
              </a:tr>
              <a:tr h="11253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38.3%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35.4%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32.9%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30.7%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28.8%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27.1%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25.6%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24.2%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23.0%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21.9%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20.9%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19.2%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18.4%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15.9%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15.3%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14.8%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14.4%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13.9%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13.5%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13.1%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12.8%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12.4%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12.1%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9279998"/>
                  </a:ext>
                </a:extLst>
              </a:tr>
              <a:tr h="11253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36.7%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33.8%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31.4%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29.3%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27.5%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25.9%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24.4%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23.2%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22.0%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21.0%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19.1%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18.3%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15.7%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15.2%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14.7%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14.2%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13.8%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13.3%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12.9%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12.6%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12.2%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9.8%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49280830"/>
                  </a:ext>
                </a:extLst>
              </a:tr>
              <a:tr h="11253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35.0%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32.3%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28.0%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26.3%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24.7%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23.3%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22.1%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21.0%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19.1%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18.3%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15.6%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15.0%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14.5%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14.0%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13.5%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13.1%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12.7%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12.4%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12.0%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9.8%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9.5%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9.3%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559642"/>
                  </a:ext>
                </a:extLst>
              </a:tr>
              <a:tr h="11253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33.3%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30.8%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28.6%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26.7%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25.0%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23.5%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22.2%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21.1%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19.0%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18.2%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15.4%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14.8%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14.3%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13.8%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13.3%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12.9%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12.5%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12.1%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9.8%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9.5%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9.3%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9.1%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764811"/>
                  </a:ext>
                </a:extLst>
              </a:tr>
              <a:tr h="11253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31.7%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29.2%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27.1%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25.3%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23.8%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22.4%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21.1%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19.0%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18.1%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15.8%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15.2%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14.6%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14.1%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13.6%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13.1%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12.7%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12.3%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9.7%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9.5%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9.3%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9.0%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903734"/>
                  </a:ext>
                </a:extLst>
              </a:tr>
              <a:tr h="11253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27.7%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25.7%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24.0%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22.5%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21.2%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18.9%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18.0%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15.7%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15.0%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14.4%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13.8%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13.3%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12.9%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12.4%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12.0%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9.7%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9.5%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9.2%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9.0%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1942071"/>
                  </a:ext>
                </a:extLst>
              </a:tr>
              <a:tr h="11253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28.3%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26.2%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24.3%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22.7%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21.3%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18.9%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15.5%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14.8%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14.2%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13.6%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13.1%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12.6%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12.1%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9.7%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9.4%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9.2%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5718354"/>
                  </a:ext>
                </a:extLst>
              </a:tr>
              <a:tr h="11253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26.7%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24.6%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22.9%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21.3%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18.8%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15.2%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14.5%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13.9%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13.3%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12.8%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12.3%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9.7%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9.4%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9.1%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38254864"/>
                  </a:ext>
                </a:extLst>
              </a:tr>
              <a:tr h="11253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25.0%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23.1%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21.4%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18.8%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15.8%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15.0%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14.3%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13.6%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13.0%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12.5%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12.0%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9.7%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9.4%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9.1%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1024073"/>
                  </a:ext>
                </a:extLst>
              </a:tr>
              <a:tr h="11253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23.3%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21.5%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18.7%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15.6%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14.7%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14.0%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13.3%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12.7%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12.2%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9.7%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9.3%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9.0%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26080242"/>
                  </a:ext>
                </a:extLst>
              </a:tr>
              <a:tr h="11253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21.7%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18.6%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15.3%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14.4%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13.7%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13.0%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12.4%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9.6%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9.3%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9.0%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36189299"/>
                  </a:ext>
                </a:extLst>
              </a:tr>
              <a:tr h="11253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18.5%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15.0%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14.1%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13.3%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12.6%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12.0%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9.6%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9.2%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0373690"/>
                  </a:ext>
                </a:extLst>
              </a:tr>
              <a:tr h="11253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18.3%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15.7%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14.7%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13.8%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12.9%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12.2%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9.6%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9.2%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5.2%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35297273"/>
                  </a:ext>
                </a:extLst>
              </a:tr>
              <a:tr h="112534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15.4%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14.3%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13.3%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12.5%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9.5%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9.1%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5.6%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5.3%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5.1%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5.0%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4.9%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4.8%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4.7%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4.5%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4.4%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6983403"/>
                  </a:ext>
                </a:extLst>
              </a:tr>
              <a:tr h="133310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01425036"/>
                  </a:ext>
                </a:extLst>
              </a:tr>
              <a:tr h="244111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BODY WEIGHT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BODY WEIGHT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BODY WEIGHT</a:t>
                      </a: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9" marR="1489" marT="1489" marB="17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3419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2200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Sticker Chart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631" y="1512950"/>
            <a:ext cx="7307384" cy="5075926"/>
          </a:xfrm>
        </p:spPr>
      </p:pic>
    </p:spTree>
    <p:extLst>
      <p:ext uri="{BB962C8B-B14F-4D97-AF65-F5344CB8AC3E}">
        <p14:creationId xmlns:p14="http://schemas.microsoft.com/office/powerpoint/2010/main" val="1973284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Kids Find Their “Zone”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37623"/>
            <a:ext cx="8167077" cy="5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41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Lunchtime Presentation- Make it Fun!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787" y="2286000"/>
            <a:ext cx="2313801" cy="358140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502" y="2627361"/>
            <a:ext cx="4448175" cy="2898678"/>
          </a:xfrm>
        </p:spPr>
      </p:pic>
    </p:spTree>
    <p:extLst>
      <p:ext uri="{BB962C8B-B14F-4D97-AF65-F5344CB8AC3E}">
        <p14:creationId xmlns:p14="http://schemas.microsoft.com/office/powerpoint/2010/main" val="3626830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260" y="345606"/>
            <a:ext cx="4876157" cy="623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21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Event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Analysis</a:t>
            </a:r>
          </a:p>
          <a:p>
            <a:pPr lvl="1"/>
            <a:r>
              <a:rPr lang="en-US" dirty="0"/>
              <a:t>Spreadsheet w/formulas </a:t>
            </a:r>
          </a:p>
          <a:p>
            <a:r>
              <a:rPr lang="en-US" dirty="0"/>
              <a:t>Sharing what you’ve learned</a:t>
            </a:r>
          </a:p>
          <a:p>
            <a:pPr lvl="1"/>
            <a:r>
              <a:rPr lang="en-US" dirty="0"/>
              <a:t>School admin, PTSA, families, LWSD, and the kids</a:t>
            </a:r>
          </a:p>
          <a:p>
            <a:r>
              <a:rPr lang="en-US" dirty="0"/>
              <a:t>Plan on event for next year to compare/gauge progress</a:t>
            </a:r>
          </a:p>
          <a:p>
            <a:r>
              <a:rPr lang="en-US" dirty="0"/>
              <a:t>Create Next Steps for Your School</a:t>
            </a:r>
          </a:p>
          <a:p>
            <a:pPr lvl="1"/>
            <a:r>
              <a:rPr lang="en-US" dirty="0"/>
              <a:t>Why are they heavy?</a:t>
            </a:r>
          </a:p>
          <a:p>
            <a:pPr lvl="1"/>
            <a:r>
              <a:rPr lang="en-US" dirty="0"/>
              <a:t>What can be changed at a school level? </a:t>
            </a:r>
          </a:p>
          <a:p>
            <a:pPr lvl="1"/>
            <a:r>
              <a:rPr lang="en-US" dirty="0"/>
              <a:t>How can we team towards common goals w/district support?</a:t>
            </a:r>
          </a:p>
        </p:txBody>
      </p:sp>
    </p:spTree>
    <p:extLst>
      <p:ext uri="{BB962C8B-B14F-4D97-AF65-F5344CB8AC3E}">
        <p14:creationId xmlns:p14="http://schemas.microsoft.com/office/powerpoint/2010/main" val="442955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Brace 1"/>
          <p:cNvSpPr/>
          <p:nvPr/>
        </p:nvSpPr>
        <p:spPr>
          <a:xfrm rot="16200000">
            <a:off x="3831573" y="1497128"/>
            <a:ext cx="533400" cy="24003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64723" y="1496949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data is collected during Back Pack Awareness Day</a:t>
            </a:r>
          </a:p>
        </p:txBody>
      </p:sp>
      <p:sp>
        <p:nvSpPr>
          <p:cNvPr id="4" name="Right Brace 3"/>
          <p:cNvSpPr/>
          <p:nvPr/>
        </p:nvSpPr>
        <p:spPr>
          <a:xfrm rot="16200000">
            <a:off x="7146273" y="1763827"/>
            <a:ext cx="533400" cy="19431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36723" y="1246718"/>
            <a:ext cx="2400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data is formula driven and it calculates:</a:t>
            </a:r>
          </a:p>
          <a:p>
            <a:r>
              <a:rPr lang="en-US" dirty="0"/>
              <a:t>Weight of the BP as a % of kid’s body weight</a:t>
            </a:r>
          </a:p>
          <a:p>
            <a:r>
              <a:rPr lang="en-US" dirty="0"/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459" y="1324719"/>
            <a:ext cx="8229600" cy="80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88996" y="4959805"/>
            <a:ext cx="1981198" cy="50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5717523" y="2475501"/>
            <a:ext cx="0" cy="4884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722" y="1324050"/>
            <a:ext cx="2141707" cy="1096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123" y="3002078"/>
            <a:ext cx="660082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46474" y="260392"/>
            <a:ext cx="8526326" cy="1911308"/>
          </a:xfrm>
        </p:spPr>
        <p:txBody>
          <a:bodyPr/>
          <a:lstStyle/>
          <a:p>
            <a:r>
              <a:rPr lang="en-US" dirty="0"/>
              <a:t>How to input collected data</a:t>
            </a:r>
          </a:p>
        </p:txBody>
      </p:sp>
    </p:spTree>
    <p:extLst>
      <p:ext uri="{BB962C8B-B14F-4D97-AF65-F5344CB8AC3E}">
        <p14:creationId xmlns:p14="http://schemas.microsoft.com/office/powerpoint/2010/main" val="188368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 up your reds and greens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262" y="1700197"/>
            <a:ext cx="6189049" cy="543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530" y="2858679"/>
            <a:ext cx="4524515" cy="385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rrow: Up 5"/>
          <p:cNvSpPr/>
          <p:nvPr/>
        </p:nvSpPr>
        <p:spPr>
          <a:xfrm>
            <a:off x="8165528" y="250760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0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700" y="0"/>
            <a:ext cx="4576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your backpacks too heavy? </a:t>
            </a:r>
            <a:br>
              <a:rPr lang="en-US" dirty="0"/>
            </a:br>
            <a:r>
              <a:rPr lang="en-US" dirty="0"/>
              <a:t>Why?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8263" y="1731103"/>
            <a:ext cx="5420028" cy="446532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542127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&amp; Answers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499" y="2225444"/>
            <a:ext cx="9601200" cy="35814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r>
              <a:rPr lang="en-US" dirty="0"/>
              <a:t>All of this info and materials can be found: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800" dirty="0">
                <a:solidFill>
                  <a:srgbClr val="7030A0"/>
                </a:solidFill>
                <a:hlinkClick r:id="rId2"/>
              </a:rPr>
              <a:t>http://kirklandmiddleptsa.org/Page/Pta/Backpack</a:t>
            </a:r>
            <a:endParaRPr lang="en-US" sz="28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61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Kirkland Middle School: Backpack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Started Spring 2015</a:t>
            </a:r>
          </a:p>
          <a:p>
            <a:pPr lvl="1"/>
            <a:r>
              <a:rPr lang="en-US" dirty="0"/>
              <a:t>Parent Concern	</a:t>
            </a:r>
          </a:p>
          <a:p>
            <a:pPr lvl="1"/>
            <a:r>
              <a:rPr lang="en-US" dirty="0"/>
              <a:t>Backpack Awareness Day</a:t>
            </a:r>
          </a:p>
          <a:p>
            <a:pPr lvl="1"/>
            <a:r>
              <a:rPr lang="en-US" dirty="0"/>
              <a:t>Problem Scoped, Solutions Identified</a:t>
            </a:r>
          </a:p>
          <a:p>
            <a:r>
              <a:rPr lang="en-US" b="1" dirty="0"/>
              <a:t>Presented to LWSD Spring 2016</a:t>
            </a:r>
          </a:p>
          <a:p>
            <a:pPr lvl="1"/>
            <a:r>
              <a:rPr lang="en-US" dirty="0"/>
              <a:t>Why is this important?</a:t>
            </a:r>
          </a:p>
          <a:p>
            <a:pPr lvl="1"/>
            <a:r>
              <a:rPr lang="en-US" dirty="0"/>
              <a:t>Gained Dr. Pierce’s support </a:t>
            </a:r>
          </a:p>
          <a:p>
            <a:pPr lvl="2"/>
            <a:r>
              <a:rPr lang="en-US" dirty="0"/>
              <a:t>AOTA: “A backpack should not weigh more than 10-15% of student’s bodyweight”</a:t>
            </a:r>
          </a:p>
          <a:p>
            <a:pPr marL="987552" lvl="2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976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in Partnership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Committee meets with LWSD every other month</a:t>
            </a:r>
          </a:p>
          <a:p>
            <a:r>
              <a:rPr lang="en-US" b="1" dirty="0"/>
              <a:t>Review goals and ideas</a:t>
            </a:r>
          </a:p>
          <a:p>
            <a:pPr lvl="1"/>
            <a:r>
              <a:rPr lang="en-US" dirty="0"/>
              <a:t>Short term</a:t>
            </a:r>
          </a:p>
          <a:p>
            <a:pPr lvl="1"/>
            <a:r>
              <a:rPr lang="en-US" dirty="0"/>
              <a:t>Long term</a:t>
            </a:r>
          </a:p>
          <a:p>
            <a:pPr lvl="1"/>
            <a:r>
              <a:rPr lang="en-US" dirty="0"/>
              <a:t>Celebrate Successes</a:t>
            </a:r>
          </a:p>
          <a:p>
            <a:pPr lvl="2"/>
            <a:r>
              <a:rPr lang="en-US" dirty="0" err="1"/>
              <a:t>KiMS</a:t>
            </a:r>
            <a:r>
              <a:rPr lang="en-US" dirty="0"/>
              <a:t> has shed 1.5 pounds from ‘15 to ‘16</a:t>
            </a:r>
          </a:p>
        </p:txBody>
      </p:sp>
      <p:pic>
        <p:nvPicPr>
          <p:cNvPr id="4" name="Picture 3" descr="::::::Desktop:KMS-Panthers-Heavy-Pack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9692" y="2719754"/>
            <a:ext cx="2086708" cy="326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37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092" y="685800"/>
            <a:ext cx="9706708" cy="1002323"/>
          </a:xfrm>
        </p:spPr>
        <p:txBody>
          <a:bodyPr/>
          <a:lstStyle/>
          <a:p>
            <a:r>
              <a:rPr lang="en-US" dirty="0"/>
              <a:t>Successes to 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6092" y="1625601"/>
            <a:ext cx="4478216" cy="4329721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lvl="0">
              <a:lnSpc>
                <a:spcPct val="120000"/>
              </a:lnSpc>
            </a:pPr>
            <a:r>
              <a:rPr lang="en-US" sz="2600" dirty="0"/>
              <a:t>Kirk Elementary 5</a:t>
            </a:r>
            <a:r>
              <a:rPr lang="en-US" sz="2600" baseline="30000" dirty="0"/>
              <a:t>th</a:t>
            </a:r>
            <a:r>
              <a:rPr lang="en-US" sz="2600" dirty="0"/>
              <a:t> graders were provided education on Backpack awareness by committee   volunteers</a:t>
            </a:r>
          </a:p>
          <a:p>
            <a:pPr lvl="0">
              <a:lnSpc>
                <a:spcPct val="120000"/>
              </a:lnSpc>
            </a:pPr>
            <a:r>
              <a:rPr lang="en-US" sz="2600" dirty="0" err="1"/>
              <a:t>KiMS</a:t>
            </a:r>
            <a:r>
              <a:rPr lang="en-US" sz="2600" dirty="0"/>
              <a:t> committee met with </a:t>
            </a:r>
            <a:r>
              <a:rPr lang="en-US" sz="2600" dirty="0" err="1"/>
              <a:t>KiMS</a:t>
            </a:r>
            <a:r>
              <a:rPr lang="en-US" sz="2600" dirty="0"/>
              <a:t> students and staff for ideas</a:t>
            </a:r>
          </a:p>
          <a:p>
            <a:pPr lvl="0">
              <a:lnSpc>
                <a:spcPct val="120000"/>
              </a:lnSpc>
            </a:pPr>
            <a:r>
              <a:rPr lang="en-US" sz="2600" dirty="0"/>
              <a:t>Education materials were made available by the committee to </a:t>
            </a:r>
            <a:r>
              <a:rPr lang="en-US" sz="2600" dirty="0" err="1"/>
              <a:t>KiMS</a:t>
            </a:r>
            <a:r>
              <a:rPr lang="en-US" sz="2600" dirty="0"/>
              <a:t> students, parents and staff</a:t>
            </a:r>
          </a:p>
          <a:p>
            <a:pPr lvl="0">
              <a:lnSpc>
                <a:spcPct val="120000"/>
              </a:lnSpc>
            </a:pPr>
            <a:r>
              <a:rPr lang="en-US" sz="2600" dirty="0" err="1"/>
              <a:t>KiMS</a:t>
            </a:r>
            <a:r>
              <a:rPr lang="en-US" sz="2600" dirty="0"/>
              <a:t> created a new, lighter supply list for 2016-17</a:t>
            </a:r>
          </a:p>
          <a:p>
            <a:pPr lvl="0">
              <a:lnSpc>
                <a:spcPct val="120000"/>
              </a:lnSpc>
            </a:pPr>
            <a:r>
              <a:rPr lang="en-US" sz="2600" dirty="0"/>
              <a:t>2016-17 student planner reduced in weight/size</a:t>
            </a:r>
          </a:p>
          <a:p>
            <a:pPr lvl="0">
              <a:lnSpc>
                <a:spcPct val="120000"/>
              </a:lnSpc>
            </a:pPr>
            <a:r>
              <a:rPr lang="en-US" sz="2600" dirty="0" err="1"/>
              <a:t>KiMS</a:t>
            </a:r>
            <a:r>
              <a:rPr lang="en-US" sz="2600" dirty="0"/>
              <a:t> Math department de-</a:t>
            </a:r>
            <a:r>
              <a:rPr lang="en-US" sz="2600" dirty="0" err="1"/>
              <a:t>spined</a:t>
            </a:r>
            <a:r>
              <a:rPr lang="en-US" sz="2600" dirty="0"/>
              <a:t> workbooks, and used lighter plastic binders</a:t>
            </a:r>
          </a:p>
          <a:p>
            <a:pPr lvl="0">
              <a:lnSpc>
                <a:spcPct val="120000"/>
              </a:lnSpc>
            </a:pPr>
            <a:r>
              <a:rPr lang="en-US" sz="2600" dirty="0"/>
              <a:t>Backpack clean-outs were implemented at </a:t>
            </a:r>
            <a:r>
              <a:rPr lang="en-US" sz="2600" dirty="0" err="1"/>
              <a:t>KiMS</a:t>
            </a:r>
            <a:endParaRPr lang="en-US" sz="2600" dirty="0"/>
          </a:p>
          <a:p>
            <a:pPr lvl="0">
              <a:lnSpc>
                <a:spcPct val="120000"/>
              </a:lnSpc>
            </a:pPr>
            <a:r>
              <a:rPr lang="en-US" sz="2600" dirty="0" err="1"/>
              <a:t>KiMS</a:t>
            </a:r>
            <a:r>
              <a:rPr lang="en-US" sz="2600" dirty="0"/>
              <a:t>/LWSD added 2 water filling stations at school so students won’t need to carry full bottles to school</a:t>
            </a:r>
          </a:p>
          <a:p>
            <a:pPr marL="0" indent="0">
              <a:buNone/>
            </a:pPr>
            <a:endParaRPr lang="en-US" sz="23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3661" y="1563076"/>
            <a:ext cx="4814277" cy="4329723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lvl="0">
              <a:lnSpc>
                <a:spcPct val="120000"/>
              </a:lnSpc>
            </a:pPr>
            <a:r>
              <a:rPr lang="en-US" sz="2500" dirty="0"/>
              <a:t>Teachers at </a:t>
            </a:r>
            <a:r>
              <a:rPr lang="en-US" sz="2500" dirty="0" err="1"/>
              <a:t>KiMS</a:t>
            </a:r>
            <a:r>
              <a:rPr lang="en-US" sz="2500" dirty="0"/>
              <a:t> provided more storage in some classrooms to reduce what students had to carry </a:t>
            </a:r>
          </a:p>
          <a:p>
            <a:pPr lvl="0">
              <a:lnSpc>
                <a:spcPct val="120000"/>
              </a:lnSpc>
            </a:pPr>
            <a:r>
              <a:rPr lang="en-US" sz="2500" dirty="0"/>
              <a:t>LWSD Communications Department initiated “Pack it light, check at night” campaign on social media and in district publications targeting parents, students and staff</a:t>
            </a:r>
          </a:p>
          <a:p>
            <a:pPr lvl="0">
              <a:lnSpc>
                <a:spcPct val="120000"/>
              </a:lnSpc>
            </a:pPr>
            <a:r>
              <a:rPr lang="en-US" sz="2500" dirty="0"/>
              <a:t>“Tips for Purchasing a Backpack” from AOTA was posted on LWSD Website and Social Media</a:t>
            </a:r>
          </a:p>
          <a:p>
            <a:pPr lvl="0">
              <a:lnSpc>
                <a:spcPct val="120000"/>
              </a:lnSpc>
            </a:pPr>
            <a:r>
              <a:rPr lang="en-US" sz="2500" dirty="0"/>
              <a:t>LWSD Principals were provided with article and resources to share in newsletters</a:t>
            </a:r>
          </a:p>
          <a:p>
            <a:pPr lvl="0">
              <a:lnSpc>
                <a:spcPct val="120000"/>
              </a:lnSpc>
            </a:pPr>
            <a:r>
              <a:rPr lang="en-US" sz="2500" dirty="0"/>
              <a:t>LWSD Communications Department provided poster masters for use at schools</a:t>
            </a:r>
          </a:p>
          <a:p>
            <a:pPr lvl="0">
              <a:lnSpc>
                <a:spcPct val="120000"/>
              </a:lnSpc>
            </a:pPr>
            <a:r>
              <a:rPr lang="en-US" sz="2500" dirty="0"/>
              <a:t>At the 2016 </a:t>
            </a:r>
            <a:r>
              <a:rPr lang="en-US" sz="2500" dirty="0" err="1"/>
              <a:t>KiMS</a:t>
            </a:r>
            <a:r>
              <a:rPr lang="en-US" sz="2500" dirty="0"/>
              <a:t> weigh-in, the average backpack was reduced to 14.6 pounds from 16.1 in 2015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106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Broadening the Scope District-Wide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b="1" dirty="0"/>
              <a:t>Share what we’ve learned</a:t>
            </a:r>
          </a:p>
          <a:p>
            <a:pPr lvl="1"/>
            <a:r>
              <a:rPr lang="en-US" dirty="0"/>
              <a:t>Utilize district level support</a:t>
            </a:r>
          </a:p>
          <a:p>
            <a:r>
              <a:rPr lang="en-US" b="1" dirty="0"/>
              <a:t>Two Years of Work </a:t>
            </a:r>
          </a:p>
          <a:p>
            <a:pPr lvl="1"/>
            <a:r>
              <a:rPr lang="en-US" dirty="0"/>
              <a:t>Ongoing/continuous effort	</a:t>
            </a:r>
          </a:p>
          <a:p>
            <a:pPr lvl="1"/>
            <a:r>
              <a:rPr lang="en-US" dirty="0"/>
              <a:t>Improvement over time</a:t>
            </a:r>
          </a:p>
          <a:p>
            <a:pPr lvl="1"/>
            <a:r>
              <a:rPr lang="en-US" dirty="0"/>
              <a:t>Need more voices at the table</a:t>
            </a:r>
          </a:p>
          <a:p>
            <a:pPr lvl="1"/>
            <a:r>
              <a:rPr lang="en-US" dirty="0"/>
              <a:t>Backpack Awareness Day at your School</a:t>
            </a:r>
          </a:p>
          <a:p>
            <a:pPr lvl="2"/>
            <a:r>
              <a:rPr lang="en-US" dirty="0"/>
              <a:t>Consistency in process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800" b="1" dirty="0"/>
              <a:t>	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Eras Bold ITC" panose="020B0907030504020204" pitchFamily="34" charset="0"/>
              </a:rPr>
              <a:t>Is backpack weight a concern at your school?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61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69462"/>
          </a:xfrm>
        </p:spPr>
        <p:txBody>
          <a:bodyPr>
            <a:noAutofit/>
          </a:bodyPr>
          <a:lstStyle/>
          <a:p>
            <a:r>
              <a:rPr lang="en-US" sz="3600" dirty="0"/>
              <a:t>Welcome: Backpack Awareness Day 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4790" y="4753583"/>
            <a:ext cx="9358009" cy="166284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</a:p>
          <a:p>
            <a:r>
              <a:rPr lang="en-US" b="1" dirty="0"/>
              <a:t>Tuesday, May 9</a:t>
            </a:r>
            <a:r>
              <a:rPr lang="en-US" b="1" baseline="30000" dirty="0"/>
              <a:t>th  </a:t>
            </a:r>
            <a:r>
              <a:rPr lang="en-US" b="1" dirty="0"/>
              <a:t> 10-11:30am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/>
              <a:t>Redmond Public Library -Conference Room</a:t>
            </a:r>
            <a:r>
              <a:rPr lang="en-US" dirty="0"/>
              <a:t>, 15990 NE 85</a:t>
            </a:r>
            <a:r>
              <a:rPr lang="en-US" baseline="30000" dirty="0"/>
              <a:t>th</a:t>
            </a:r>
            <a:r>
              <a:rPr lang="en-US" dirty="0"/>
              <a:t> St., Redmond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99" y="1312222"/>
            <a:ext cx="4638611" cy="309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73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Backpack Awareness Day Toolkit:</a:t>
            </a:r>
            <a:br>
              <a:rPr lang="en-US" dirty="0"/>
            </a:br>
            <a:r>
              <a:rPr lang="en-US" dirty="0"/>
              <a:t>Basic Plan/Decision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b="1" dirty="0"/>
              <a:t>Determine Event Date/Time/Location </a:t>
            </a:r>
          </a:p>
          <a:p>
            <a:pPr lvl="0"/>
            <a:r>
              <a:rPr lang="en-US" b="1" dirty="0"/>
              <a:t>Gain approval from PTSA Board and Principal</a:t>
            </a:r>
            <a:endParaRPr lang="en-US" dirty="0"/>
          </a:p>
          <a:p>
            <a:pPr lvl="0"/>
            <a:r>
              <a:rPr lang="en-US" b="1" dirty="0"/>
              <a:t>Assemble a planning committee</a:t>
            </a:r>
            <a:endParaRPr lang="en-US" dirty="0"/>
          </a:p>
          <a:p>
            <a:pPr lvl="0"/>
            <a:r>
              <a:rPr lang="en-US" b="1" dirty="0"/>
              <a:t>Invite Community Partners</a:t>
            </a:r>
            <a:endParaRPr lang="en-US" dirty="0"/>
          </a:p>
          <a:p>
            <a:pPr lvl="0"/>
            <a:r>
              <a:rPr lang="en-US" b="1" dirty="0"/>
              <a:t>Secure a Team of Volunteers </a:t>
            </a:r>
          </a:p>
          <a:p>
            <a:pPr lvl="0"/>
            <a:r>
              <a:rPr lang="en-US" b="1" dirty="0"/>
              <a:t>Communicate and Promote Event </a:t>
            </a:r>
          </a:p>
          <a:p>
            <a:pPr lvl="0"/>
            <a:r>
              <a:rPr lang="en-US" b="1" dirty="0"/>
              <a:t>Event Organization is important</a:t>
            </a:r>
            <a:endParaRPr lang="en-US" dirty="0"/>
          </a:p>
          <a:p>
            <a:pPr lvl="0"/>
            <a:r>
              <a:rPr lang="en-US" b="1" dirty="0"/>
              <a:t>Analyze and Communicate Results</a:t>
            </a:r>
          </a:p>
          <a:p>
            <a:pPr lvl="0"/>
            <a:r>
              <a:rPr lang="en-US" b="1" dirty="0"/>
              <a:t>Thank Volunteers and Community Participants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36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662" y="589674"/>
            <a:ext cx="8588185" cy="5678472"/>
          </a:xfrm>
        </p:spPr>
      </p:pic>
    </p:spTree>
    <p:extLst>
      <p:ext uri="{BB962C8B-B14F-4D97-AF65-F5344CB8AC3E}">
        <p14:creationId xmlns:p14="http://schemas.microsoft.com/office/powerpoint/2010/main" val="304855542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32A30"/>
      </a:dk2>
      <a:lt2>
        <a:srgbClr val="F2F2F0"/>
      </a:lt2>
      <a:accent1>
        <a:srgbClr val="836C9F"/>
      </a:accent1>
      <a:accent2>
        <a:srgbClr val="BDAB56"/>
      </a:accent2>
      <a:accent3>
        <a:srgbClr val="B0565D"/>
      </a:accent3>
      <a:accent4>
        <a:srgbClr val="55B1BC"/>
      </a:accent4>
      <a:accent5>
        <a:srgbClr val="4D925F"/>
      </a:accent5>
      <a:accent6>
        <a:srgbClr val="E08C4A"/>
      </a:accent6>
      <a:hlink>
        <a:srgbClr val="55B1BC"/>
      </a:hlink>
      <a:folHlink>
        <a:srgbClr val="836C9F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9270AA94-2367-4B1E-B579-26147B222B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1789</TotalTime>
  <Words>2807</Words>
  <Application>Microsoft Office PowerPoint</Application>
  <PresentationFormat>Widescreen</PresentationFormat>
  <Paragraphs>1241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Calibri</vt:lpstr>
      <vt:lpstr>Eras Bold ITC</vt:lpstr>
      <vt:lpstr>Franklin Gothic Book</vt:lpstr>
      <vt:lpstr>Crop</vt:lpstr>
      <vt:lpstr>Backpack Awareness</vt:lpstr>
      <vt:lpstr>PowerPoint Presentation</vt:lpstr>
      <vt:lpstr>Kirkland Middle School: Backpack Committee</vt:lpstr>
      <vt:lpstr>Working in Partnership</vt:lpstr>
      <vt:lpstr>Successes to Date</vt:lpstr>
      <vt:lpstr>Broadening the Scope District-Wide</vt:lpstr>
      <vt:lpstr>Welcome: Backpack Awareness Day Workshop</vt:lpstr>
      <vt:lpstr>Backpack Awareness Day Toolkit: Basic Plan/Decision Principles</vt:lpstr>
      <vt:lpstr>PowerPoint Presentation</vt:lpstr>
      <vt:lpstr>Day of Event: What Happens?</vt:lpstr>
      <vt:lpstr>Event Layout</vt:lpstr>
      <vt:lpstr>Weigh Stations</vt:lpstr>
      <vt:lpstr>PowerPoint Presentation</vt:lpstr>
      <vt:lpstr>Data: For You &amp; Your Students</vt:lpstr>
      <vt:lpstr>Student Handout</vt:lpstr>
      <vt:lpstr>Extra Volunteers at the BMI Graph </vt:lpstr>
      <vt:lpstr>Sticker Chart </vt:lpstr>
      <vt:lpstr>Kids Find Their “Zone” </vt:lpstr>
      <vt:lpstr>Lunchtime Presentation- Make it Fun! </vt:lpstr>
      <vt:lpstr>Post Event</vt:lpstr>
      <vt:lpstr>How to input collected data</vt:lpstr>
      <vt:lpstr>Count up your reds and greens </vt:lpstr>
      <vt:lpstr>PowerPoint Presentation</vt:lpstr>
      <vt:lpstr>Are your backpacks too heavy?  Why?</vt:lpstr>
      <vt:lpstr>Questions &amp; Answers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Backpack Awareness</dc:title>
  <dc:creator>Janis Rabuchin</dc:creator>
  <cp:lastModifiedBy>Molly Rhoten</cp:lastModifiedBy>
  <cp:revision>77</cp:revision>
  <dcterms:created xsi:type="dcterms:W3CDTF">2017-04-01T00:52:56Z</dcterms:created>
  <dcterms:modified xsi:type="dcterms:W3CDTF">2017-05-08T19:01:55Z</dcterms:modified>
</cp:coreProperties>
</file>